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69" r:id="rId5"/>
    <p:sldId id="273" r:id="rId6"/>
    <p:sldId id="272" r:id="rId7"/>
    <p:sldId id="281" r:id="rId8"/>
    <p:sldId id="280" r:id="rId9"/>
    <p:sldId id="268" r:id="rId10"/>
    <p:sldId id="271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3" r:id="rId19"/>
    <p:sldId id="259" r:id="rId20"/>
    <p:sldId id="270" r:id="rId21"/>
    <p:sldId id="266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337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8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42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33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7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0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1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0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9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0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6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-ger/esp32_nat_rout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mag11/painlessMesh" TargetMode="External"/><Relationship Id="rId5" Type="http://schemas.openxmlformats.org/officeDocument/2006/relationships/hyperlink" Target="https://github.com/espressif/esp-mdf" TargetMode="Externa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umentation.espressif.com/esp32_technical_reference_manual_en.pdf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veshare.com/lan8720-eth-board.htm" TargetMode="External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967" t="23699" r="17105" b="23290"/>
          <a:stretch/>
        </p:blipFill>
        <p:spPr>
          <a:xfrm>
            <a:off x="9120851" y="2587008"/>
            <a:ext cx="5509549" cy="40048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1418" y="106870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8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48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7500" y="2471261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4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ESP32 modules provide built-in Wi-Fi connectivity, enabling devices to communicate over networks, act as access points, or form mesh networks for </a:t>
            </a:r>
            <a:r>
              <a:rPr lang="en-US" sz="24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IoT</a:t>
            </a:r>
            <a:r>
              <a:rPr lang="en-US" sz="24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applications.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85" y="548427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0645" y="5458198"/>
            <a:ext cx="3444359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by Mohamad mahdi Latifi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459675" y="4475192"/>
            <a:ext cx="4999268" cy="860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sz="28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Instructor</a:t>
            </a:r>
            <a:r>
              <a:rPr lang="en-US" sz="28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: Dr. A</a:t>
            </a:r>
            <a:r>
              <a:rPr lang="en-US" sz="28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. </a:t>
            </a:r>
            <a:r>
              <a:rPr lang="en-US" sz="2800" b="1" dirty="0" err="1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Pormand</a:t>
            </a:r>
            <a:endParaRPr lang="en-US" sz="2800" dirty="0"/>
          </a:p>
        </p:txBody>
      </p:sp>
      <p:sp>
        <p:nvSpPr>
          <p:cNvPr id="12" name="Text 3"/>
          <p:cNvSpPr/>
          <p:nvPr/>
        </p:nvSpPr>
        <p:spPr>
          <a:xfrm>
            <a:off x="116805" y="7654703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857" y="1"/>
            <a:ext cx="5745543" cy="3231868"/>
          </a:xfrm>
          <a:prstGeom prst="rect">
            <a:avLst/>
          </a:prstGeom>
        </p:spPr>
      </p:pic>
      <p:pic>
        <p:nvPicPr>
          <p:cNvPr id="8" name="Picture 2" descr="KH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4" y="1135"/>
            <a:ext cx="1761066" cy="16274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784" y="5679980"/>
            <a:ext cx="6320615" cy="2549620"/>
          </a:xfrm>
          <a:prstGeom prst="rect">
            <a:avLst/>
          </a:prstGeom>
        </p:spPr>
      </p:pic>
      <p:sp>
        <p:nvSpPr>
          <p:cNvPr id="14" name="AutoShape 4" descr="ESP32-C3 SuperMini 4MB - IPEX MHF-I Type 1 • Make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0558" y="533997"/>
            <a:ext cx="4663282" cy="817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25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60558" y="1491061"/>
            <a:ext cx="3615690" cy="2083792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899636" y="1730138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Station Mode (STA)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99636" y="2213056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Connects to an existing Wi-Fi network (like a phone or laptop joining a router).</a:t>
            </a:r>
            <a:endParaRPr lang="en-US" sz="1850" dirty="0">
              <a:solidFill>
                <a:srgbClr val="E2E6E9"/>
              </a:solidFill>
              <a:ea typeface="Source Sans Pr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15326" y="1491060"/>
            <a:ext cx="3615690" cy="4309943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4754403" y="1730138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54403" y="2340650"/>
            <a:ext cx="3137535" cy="261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Listens to all nearby Wi-Fi packets, not just ones addressed to itself (used for sniffing/monitoring).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60558" y="5947332"/>
            <a:ext cx="7470458" cy="191504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899636" y="6186410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Dual Mode (AP + STA)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99636" y="6669327"/>
            <a:ext cx="6992303" cy="1142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Works as client and hotspot at the same time – connects to a </a:t>
            </a:r>
            <a:r>
              <a:rPr lang="en-US" sz="185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router </a:t>
            </a:r>
          </a:p>
          <a:p>
            <a:pPr>
              <a:lnSpc>
                <a:spcPts val="2800"/>
              </a:lnSpc>
            </a:pPr>
            <a:r>
              <a:rPr lang="en-US" sz="185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lets others connect to it.</a:t>
            </a:r>
            <a:endParaRPr lang="en-US" sz="1850" dirty="0"/>
          </a:p>
        </p:txBody>
      </p:sp>
      <p:sp>
        <p:nvSpPr>
          <p:cNvPr id="16" name="Text 3"/>
          <p:cNvSpPr/>
          <p:nvPr/>
        </p:nvSpPr>
        <p:spPr>
          <a:xfrm>
            <a:off x="14127325" y="72184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10</a:t>
            </a:r>
            <a:endParaRPr lang="en-US" sz="2400" dirty="0"/>
          </a:p>
        </p:txBody>
      </p:sp>
      <p:sp>
        <p:nvSpPr>
          <p:cNvPr id="17" name="Shape 1"/>
          <p:cNvSpPr/>
          <p:nvPr/>
        </p:nvSpPr>
        <p:spPr>
          <a:xfrm>
            <a:off x="660558" y="3717212"/>
            <a:ext cx="3615690" cy="2083792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18" name="Text 2"/>
          <p:cNvSpPr/>
          <p:nvPr/>
        </p:nvSpPr>
        <p:spPr>
          <a:xfrm>
            <a:off x="899636" y="3956289"/>
            <a:ext cx="290020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Access Point Mode (AP)</a:t>
            </a:r>
            <a:endParaRPr lang="en-US" sz="2100" dirty="0"/>
          </a:p>
        </p:txBody>
      </p:sp>
      <p:sp>
        <p:nvSpPr>
          <p:cNvPr id="19" name="Text 3"/>
          <p:cNvSpPr/>
          <p:nvPr/>
        </p:nvSpPr>
        <p:spPr>
          <a:xfrm>
            <a:off x="899636" y="4439207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Creates its own Wi-Fi network so other devices can connect to it.</a:t>
            </a:r>
            <a:endParaRPr lang="en-US" sz="1850" dirty="0">
              <a:solidFill>
                <a:srgbClr val="E2E6E9"/>
              </a:solidFill>
              <a:ea typeface="Source Sans Pro" pitchFamily="34" charset="-122"/>
            </a:endParaRPr>
          </a:p>
        </p:txBody>
      </p:sp>
      <p:pic>
        <p:nvPicPr>
          <p:cNvPr id="1028" name="Picture 4" descr="برد توسعه ESP32-C3 Super Mini دارای WiFi و بلوتوث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0" b="92967" l="5495" r="993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295" y="942639"/>
            <a:ext cx="4333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952512" y="4832348"/>
            <a:ext cx="2415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ESP32-C3 Super </a:t>
            </a:r>
            <a:r>
              <a:rPr lang="en-US" sz="2000" dirty="0" smtClean="0">
                <a:solidFill>
                  <a:schemeClr val="bg1"/>
                </a:solidFill>
              </a:rPr>
              <a:t>Mini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err="1" smtClean="0">
                <a:solidFill>
                  <a:schemeClr val="bg1"/>
                </a:solidFill>
              </a:rPr>
              <a:t>eca</a:t>
            </a:r>
            <a:r>
              <a:rPr lang="en-US" sz="2000" dirty="0" smtClean="0">
                <a:solidFill>
                  <a:schemeClr val="bg1"/>
                </a:solidFill>
              </a:rPr>
              <a:t> 247 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5" y="1460287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Station Mode (STA)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11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27" t="9915" r="62514" b="7400"/>
          <a:stretch/>
        </p:blipFill>
        <p:spPr>
          <a:xfrm>
            <a:off x="8444059" y="482300"/>
            <a:ext cx="5414646" cy="7481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63" t="10167" r="47358" b="11510"/>
          <a:stretch/>
        </p:blipFill>
        <p:spPr>
          <a:xfrm>
            <a:off x="1730241" y="2045753"/>
            <a:ext cx="6539498" cy="59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Access Point Mode (AP)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12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80" t="9498" r="54056" b="14360"/>
          <a:stretch/>
        </p:blipFill>
        <p:spPr>
          <a:xfrm>
            <a:off x="6398057" y="281821"/>
            <a:ext cx="7729268" cy="78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Dual Mode (AP + STA)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13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63" t="12850" r="54434" b="11342"/>
          <a:stretch/>
        </p:blipFill>
        <p:spPr>
          <a:xfrm>
            <a:off x="6360615" y="241150"/>
            <a:ext cx="7407143" cy="77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5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5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14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838755"/>
            <a:ext cx="7426759" cy="3547370"/>
          </a:xfrm>
          <a:prstGeom prst="rect">
            <a:avLst/>
          </a:prstGeom>
        </p:spPr>
      </p:pic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853" y="3838755"/>
            <a:ext cx="6265009" cy="37782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1760" y="2045418"/>
            <a:ext cx="73152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captures </a:t>
            </a:r>
            <a:r>
              <a:rPr lang="en-US" sz="2000" dirty="0">
                <a:solidFill>
                  <a:schemeClr val="bg1"/>
                </a:solidFill>
              </a:rPr>
              <a:t>Wi-Fi </a:t>
            </a:r>
            <a:r>
              <a:rPr lang="en-US" sz="2000" b="1" dirty="0">
                <a:solidFill>
                  <a:schemeClr val="bg1"/>
                </a:solidFill>
              </a:rPr>
              <a:t>Layer 2 frames (MAC level)</a:t>
            </a:r>
            <a:r>
              <a:rPr lang="en-US" sz="2000" dirty="0">
                <a:solidFill>
                  <a:schemeClr val="bg1"/>
                </a:solidFill>
              </a:rPr>
              <a:t>, not higher-layer IP/TCP/HTTP </a:t>
            </a:r>
            <a:r>
              <a:rPr lang="en-US" sz="2000" dirty="0" smtClean="0">
                <a:solidFill>
                  <a:schemeClr val="bg1"/>
                </a:solidFill>
              </a:rPr>
              <a:t>data unless </a:t>
            </a:r>
            <a:r>
              <a:rPr lang="en-US" sz="2000" dirty="0">
                <a:solidFill>
                  <a:schemeClr val="bg1"/>
                </a:solidFill>
              </a:rPr>
              <a:t>you manually decode payloads.</a:t>
            </a:r>
          </a:p>
        </p:txBody>
      </p:sp>
    </p:spTree>
    <p:extLst>
      <p:ext uri="{BB962C8B-B14F-4D97-AF65-F5344CB8AC3E}">
        <p14:creationId xmlns:p14="http://schemas.microsoft.com/office/powerpoint/2010/main" val="35913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5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5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15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20954" y="1974721"/>
            <a:ext cx="4647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treating captured HTTP data like a DNA-style byte sequence for pattern detection.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45" t="12319" r="46377" b="15282"/>
          <a:stretch/>
        </p:blipFill>
        <p:spPr>
          <a:xfrm>
            <a:off x="5764695" y="781877"/>
            <a:ext cx="8865705" cy="74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6085698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UDP from </a:t>
            </a:r>
            <a:r>
              <a:rPr lang="en-US" sz="4400" b="1" dirty="0" err="1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esp</a:t>
            </a: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 to python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Wireless Oscilloscope</a:t>
            </a: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16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20954" y="1974721"/>
            <a:ext cx="37486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ESP32 reads analog values and streams them over UDP Wi‑Fi</a:t>
            </a:r>
            <a:r>
              <a:rPr lang="en-US" sz="2000" dirty="0" smtClean="0">
                <a:solidFill>
                  <a:schemeClr val="bg1"/>
                </a:solidFill>
              </a:rPr>
              <a:t>. Python </a:t>
            </a:r>
            <a:r>
              <a:rPr lang="en-US" sz="2000" dirty="0">
                <a:solidFill>
                  <a:schemeClr val="bg1"/>
                </a:solidFill>
              </a:rPr>
              <a:t>receives the data and plots it live as a simple wireless oscilloscope.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" r="18427"/>
          <a:stretch/>
        </p:blipFill>
        <p:spPr>
          <a:xfrm>
            <a:off x="9827702" y="1129069"/>
            <a:ext cx="4656924" cy="6938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9636"/>
          <a:stretch/>
        </p:blipFill>
        <p:spPr>
          <a:xfrm>
            <a:off x="4724671" y="1129069"/>
            <a:ext cx="5010266" cy="69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26406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Receive UDP in ESP32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17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8657" y="1375515"/>
            <a:ext cx="7275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Reads all incoming bytes from </a:t>
            </a:r>
            <a:r>
              <a:rPr lang="en-US" sz="2000" dirty="0" err="1">
                <a:solidFill>
                  <a:schemeClr val="bg1"/>
                </a:solidFill>
              </a:rPr>
              <a:t>Python,controls</a:t>
            </a:r>
            <a:r>
              <a:rPr lang="en-US" sz="2000" dirty="0">
                <a:solidFill>
                  <a:schemeClr val="bg1"/>
                </a:solidFill>
              </a:rPr>
              <a:t> the built-in LED based on the first </a:t>
            </a:r>
            <a:r>
              <a:rPr lang="en-US" sz="2000" dirty="0" err="1">
                <a:solidFill>
                  <a:schemeClr val="bg1"/>
                </a:solidFill>
              </a:rPr>
              <a:t>byte,and</a:t>
            </a:r>
            <a:r>
              <a:rPr lang="en-US" sz="2000" dirty="0">
                <a:solidFill>
                  <a:schemeClr val="bg1"/>
                </a:solidFill>
              </a:rPr>
              <a:t> prints the first 10 bytes as ASCII for quick inspection.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768" y="2673522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MTU (Maximum Transmission Unit) sits at the </a:t>
            </a:r>
            <a:r>
              <a:rPr lang="en-US" b="1" dirty="0">
                <a:solidFill>
                  <a:schemeClr val="bg1"/>
                </a:solidFill>
              </a:rPr>
              <a:t>Data Link layer</a:t>
            </a:r>
            <a:r>
              <a:rPr lang="en-US" dirty="0">
                <a:solidFill>
                  <a:schemeClr val="bg1"/>
                </a:solidFill>
              </a:rPr>
              <a:t> and defines the largest frame payload.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If an IP packet is bigger, Layer 2 </a:t>
            </a:r>
            <a:r>
              <a:rPr lang="en-US" b="1" dirty="0">
                <a:solidFill>
                  <a:schemeClr val="bg1"/>
                </a:solidFill>
              </a:rPr>
              <a:t>fragments it</a:t>
            </a:r>
            <a:r>
              <a:rPr lang="en-US" dirty="0">
                <a:solidFill>
                  <a:schemeClr val="bg1"/>
                </a:solidFill>
              </a:rPr>
              <a:t> for transmission over the network.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535" y="482300"/>
            <a:ext cx="5888862" cy="7603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39" y="4284080"/>
            <a:ext cx="7129269" cy="30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26406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ESP-NOW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32496" y="135378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18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80335" y="4460284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ESP32 #1 reads analog values and broadcasts them via ESP-NOW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ESP32 </a:t>
            </a:r>
            <a:r>
              <a:rPr lang="en-US" sz="2000" dirty="0">
                <a:solidFill>
                  <a:schemeClr val="bg1"/>
                </a:solidFill>
              </a:rPr>
              <a:t>#2 receives the data and prints it to Serial for real-time plotting.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524060"/>
            <a:ext cx="73152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ESP-NOW operates </a:t>
            </a:r>
            <a:r>
              <a:rPr lang="en-US" sz="2000" b="1" dirty="0">
                <a:solidFill>
                  <a:schemeClr val="bg1"/>
                </a:solidFill>
              </a:rPr>
              <a:t>at Layer 2 (Data Link / MAC layer)</a:t>
            </a:r>
            <a:r>
              <a:rPr lang="en-US" sz="2000" dirty="0">
                <a:solidFill>
                  <a:schemeClr val="bg1"/>
                </a:solidFill>
              </a:rPr>
              <a:t> of the OSI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Uses the </a:t>
            </a:r>
            <a:r>
              <a:rPr lang="en-US" sz="2000" b="1" dirty="0">
                <a:solidFill>
                  <a:schemeClr val="bg1"/>
                </a:solidFill>
              </a:rPr>
              <a:t>Wi‑Fi radio directly</a:t>
            </a:r>
            <a:r>
              <a:rPr lang="en-US" sz="2000" dirty="0">
                <a:solidFill>
                  <a:schemeClr val="bg1"/>
                </a:solidFill>
              </a:rPr>
              <a:t> without a full TCP/IP stack.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Communicates via </a:t>
            </a:r>
            <a:r>
              <a:rPr lang="en-US" sz="2000" b="1" dirty="0">
                <a:solidFill>
                  <a:schemeClr val="bg1"/>
                </a:solidFill>
              </a:rPr>
              <a:t>MAC addresses</a:t>
            </a:r>
            <a:r>
              <a:rPr lang="en-US" sz="2000" dirty="0">
                <a:solidFill>
                  <a:schemeClr val="bg1"/>
                </a:solidFill>
              </a:rPr>
              <a:t>, not IP addresses.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Supports </a:t>
            </a:r>
            <a:r>
              <a:rPr lang="en-US" sz="2000" b="1" dirty="0">
                <a:solidFill>
                  <a:schemeClr val="bg1"/>
                </a:solidFill>
              </a:rPr>
              <a:t>peer-to-peer or broadcast</a:t>
            </a:r>
            <a:r>
              <a:rPr lang="en-US" sz="2000" dirty="0">
                <a:solidFill>
                  <a:schemeClr val="bg1"/>
                </a:solidFill>
              </a:rPr>
              <a:t> messaging with very low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Ideal for </a:t>
            </a:r>
            <a:r>
              <a:rPr lang="en-US" sz="2000" b="1" dirty="0">
                <a:solidFill>
                  <a:schemeClr val="bg1"/>
                </a:solidFill>
              </a:rPr>
              <a:t>sensor networks, </a:t>
            </a:r>
            <a:r>
              <a:rPr lang="en-US" sz="2000" b="1" dirty="0" err="1">
                <a:solidFill>
                  <a:schemeClr val="bg1"/>
                </a:solidFill>
              </a:rPr>
              <a:t>IoT</a:t>
            </a:r>
            <a:r>
              <a:rPr lang="en-US" sz="2000" b="1" dirty="0">
                <a:solidFill>
                  <a:schemeClr val="bg1"/>
                </a:solidFill>
              </a:rPr>
              <a:t>, and fast device-to-device communication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535" y="1288156"/>
            <a:ext cx="55721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0175" y="313334"/>
            <a:ext cx="7470458" cy="1358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25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ESP32 Soft AP Web Server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82216" y="5064364"/>
            <a:ext cx="6659488" cy="1866523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921294" y="5521316"/>
            <a:ext cx="6698706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Creates its own Wi-Fi </a:t>
            </a:r>
            <a:r>
              <a:rPr lang="en-US" sz="1850" dirty="0" smtClean="0">
                <a:solidFill>
                  <a:schemeClr val="bg1"/>
                </a:solidFill>
                <a:ea typeface="Source Sans Pro" pitchFamily="34" charset="-122"/>
                <a:cs typeface="Source Sans Pro" pitchFamily="34" charset="-120"/>
              </a:rPr>
              <a:t>network</a:t>
            </a:r>
          </a:p>
          <a:p>
            <a:pPr>
              <a:lnSpc>
                <a:spcPts val="2800"/>
              </a:lnSpc>
            </a:pPr>
            <a:r>
              <a:rPr lang="en-US" sz="1850" dirty="0">
                <a:solidFill>
                  <a:schemeClr val="bg1"/>
                </a:solidFill>
                <a:ea typeface="Source Sans Pro" pitchFamily="34" charset="-122"/>
              </a:rPr>
              <a:t>Serves a simple HTML </a:t>
            </a:r>
            <a:r>
              <a:rPr lang="en-US" sz="1850" dirty="0" smtClean="0">
                <a:solidFill>
                  <a:schemeClr val="bg1"/>
                </a:solidFill>
                <a:ea typeface="Source Sans Pro" pitchFamily="34" charset="-122"/>
              </a:rPr>
              <a:t>page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/>
                </a:solidFill>
              </a:rPr>
              <a:t>Button clicks are handled via </a:t>
            </a:r>
            <a:r>
              <a:rPr lang="en-US" sz="2000" dirty="0" smtClean="0">
                <a:solidFill>
                  <a:schemeClr val="bg1"/>
                </a:solidFill>
              </a:rPr>
              <a:t>HTTP requests </a:t>
            </a:r>
            <a:r>
              <a:rPr lang="en-US" sz="2000" dirty="0">
                <a:solidFill>
                  <a:schemeClr val="bg1"/>
                </a:solidFill>
              </a:rPr>
              <a:t>(/on and /off)</a:t>
            </a:r>
          </a:p>
          <a:p>
            <a:pPr>
              <a:lnSpc>
                <a:spcPts val="2800"/>
              </a:lnSpc>
            </a:pPr>
            <a:endParaRPr lang="en-US" sz="1850" dirty="0">
              <a:solidFill>
                <a:schemeClr val="bg1"/>
              </a:solidFill>
              <a:ea typeface="Source Sans Pro" pitchFamily="34" charset="-122"/>
            </a:endParaRPr>
          </a:p>
        </p:txBody>
      </p:sp>
      <p:sp>
        <p:nvSpPr>
          <p:cNvPr id="16" name="Text 3"/>
          <p:cNvSpPr/>
          <p:nvPr/>
        </p:nvSpPr>
        <p:spPr>
          <a:xfrm>
            <a:off x="14127325" y="72184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19</a:t>
            </a:r>
            <a:endParaRPr lang="en-US" sz="2400" dirty="0"/>
          </a:p>
        </p:txBody>
      </p:sp>
      <p:pic>
        <p:nvPicPr>
          <p:cNvPr id="15" name="Picture 2" descr="Webserver in micropython on esp32 and eso8266 | python201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6" y="1671837"/>
            <a:ext cx="5199078" cy="291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562" y="280728"/>
            <a:ext cx="4116995" cy="823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 Basics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What is ESP32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What is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Hardware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B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Modes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Station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Access Point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Dual Mode AP+STA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Promiscuous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C Networking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TCP IP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UDP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Sockets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err="1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WebServers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── D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Stack Internals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Protocol Stack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Peripheral Buffers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MTU</a:t>
            </a:r>
          </a:p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23717" y="103756"/>
            <a:ext cx="417518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F ESP NOW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Intro to ESP NOW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Use Cases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G ESP Mesh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Intro to ESP Mesh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Routing Basics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I Security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WPA2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and Handshake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6063" y="283664"/>
            <a:ext cx="45679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J Cloud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MQTT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HTTP REST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OTA Updates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K Cool Projects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Repeater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 Mesh Project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 NOW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LongRange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Sniffer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Heatmap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WebRadio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CAM Streaming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094035" y="774730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02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Cool Projects</a:t>
            </a:r>
            <a:endParaRPr lang="en-US" sz="4400" b="1" dirty="0">
              <a:solidFill>
                <a:srgbClr val="FFFFFF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3"/>
              </a:rPr>
              <a:t>ESP32 NAT Router with WPA2 Enterprise support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20955" y="1958921"/>
            <a:ext cx="5555766" cy="903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Simple range extender for an existing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WiFi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network</a:t>
            </a:r>
            <a:endParaRPr lang="en-US" sz="2000" dirty="0">
              <a:solidFill>
                <a:srgbClr val="E2E6E9"/>
              </a:solidFill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</a:rPr>
              <a:t>20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440" y="482300"/>
            <a:ext cx="3084003" cy="7652631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407867" y="25179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5"/>
          <p:cNvSpPr/>
          <p:nvPr/>
        </p:nvSpPr>
        <p:spPr>
          <a:xfrm>
            <a:off x="1209990" y="2602751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5"/>
              </a:rPr>
              <a:t>Mesh protocol built on </a:t>
            </a: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5"/>
              </a:rPr>
              <a:t>Wi-Fi 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209990" y="3101384"/>
            <a:ext cx="9935529" cy="1541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nodes 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connect to each other, not all to the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routerOne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root node connects to the normal Wi-Fi router and bridges to the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internetOther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nodes form a tree (parent/child) and relay packets (multi-hop) to extend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rangeWith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IP enabled, all nodes can use normal TCP/UDP</a:t>
            </a:r>
          </a:p>
        </p:txBody>
      </p:sp>
      <p:sp>
        <p:nvSpPr>
          <p:cNvPr id="16" name="Shape 4"/>
          <p:cNvSpPr/>
          <p:nvPr/>
        </p:nvSpPr>
        <p:spPr>
          <a:xfrm>
            <a:off x="407867" y="440552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5"/>
          <p:cNvSpPr/>
          <p:nvPr/>
        </p:nvSpPr>
        <p:spPr>
          <a:xfrm>
            <a:off x="1209990" y="4490294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6"/>
              </a:rPr>
              <a:t>painless Mesh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18" name="Text 6"/>
          <p:cNvSpPr/>
          <p:nvPr/>
        </p:nvSpPr>
        <p:spPr>
          <a:xfrm>
            <a:off x="1209990" y="4988927"/>
            <a:ext cx="9508005" cy="285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</a:rPr>
              <a:t>Runs on ESP8266 &amp; ESP32 using Arduino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Self-forming, self-healing mesh (nodes auto-join and re-route)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 master – all nodes are equal and can reach each other via multi-hop</a:t>
            </a:r>
          </a:p>
          <a:p>
            <a:r>
              <a:rPr lang="en-US" sz="2400" dirty="0">
                <a:solidFill>
                  <a:schemeClr val="bg1"/>
                </a:solidFill>
              </a:rPr>
              <a:t>Supports broadcast and single-node messages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Messages sent as easy-to-use JSON strings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Built-in time synchronization across all nodes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Mesh topology auto-updates, so nodes know the network layout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Asynchronous callbacks for received messages (no blocking loops)</a:t>
            </a:r>
          </a:p>
        </p:txBody>
      </p:sp>
    </p:spTree>
    <p:extLst>
      <p:ext uri="{BB962C8B-B14F-4D97-AF65-F5344CB8AC3E}">
        <p14:creationId xmlns:p14="http://schemas.microsoft.com/office/powerpoint/2010/main" val="9800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/>
          <p:cNvSpPr/>
          <p:nvPr/>
        </p:nvSpPr>
        <p:spPr>
          <a:xfrm>
            <a:off x="6268403" y="4356456"/>
            <a:ext cx="3119437" cy="171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900"/>
              </a:lnSpc>
              <a:buSzPct val="100000"/>
            </a:pPr>
            <a:r>
              <a:rPr lang="en-US" sz="4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TNX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27378" y="423672"/>
            <a:ext cx="11610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cs typeface="Arial" panose="020B0604020202020204" pitchFamily="34" charset="0"/>
                <a:hlinkClick r:id="rId2"/>
              </a:rPr>
              <a:t>ESP32 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  <a:hlinkClick r:id="rId2"/>
              </a:rPr>
              <a:t>Technical Reference Manual</a:t>
            </a:r>
            <a:endParaRPr lang="en-US" sz="20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What is ESP32</a:t>
            </a:r>
          </a:p>
        </p:txBody>
      </p:sp>
      <p:sp>
        <p:nvSpPr>
          <p:cNvPr id="4" name="Shape 1"/>
          <p:cNvSpPr/>
          <p:nvPr/>
        </p:nvSpPr>
        <p:spPr>
          <a:xfrm>
            <a:off x="407867" y="135326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209992" y="1438037"/>
            <a:ext cx="275189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What is ESP32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09992" y="1874258"/>
            <a:ext cx="3060382" cy="1336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The ESP32 is a powerful, low-cost microcontroller with built-in Wi-Fi and Bluetooth.</a:t>
            </a:r>
            <a:endParaRPr lang="en-US" sz="20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96" y="190762"/>
            <a:ext cx="6154346" cy="3808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5008" t="17035" r="6467" b="10476"/>
          <a:stretch/>
        </p:blipFill>
        <p:spPr>
          <a:xfrm>
            <a:off x="1193459" y="4239811"/>
            <a:ext cx="9531883" cy="3490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8868" t="17169" r="21698" b="13899"/>
          <a:stretch/>
        </p:blipFill>
        <p:spPr>
          <a:xfrm>
            <a:off x="10955368" y="3005193"/>
            <a:ext cx="3307147" cy="470118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874345" y="7706380"/>
            <a:ext cx="1530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ESP32-S2</a:t>
            </a:r>
          </a:p>
        </p:txBody>
      </p:sp>
      <p:pic>
        <p:nvPicPr>
          <p:cNvPr id="3074" name="Picture 2" descr="LAN8720 ETH Board Ethernet module, 10/100 Ethernet Transceiver LAN8720  onboar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8" t="28109" r="16632" b="25195"/>
          <a:stretch/>
        </p:blipFill>
        <p:spPr bwMode="auto">
          <a:xfrm rot="1156014">
            <a:off x="11354521" y="-27661"/>
            <a:ext cx="2604547" cy="18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537067" y="1602636"/>
            <a:ext cx="206345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External PHY </a:t>
            </a:r>
          </a:p>
          <a:p>
            <a:r>
              <a:rPr lang="en-US" dirty="0" smtClean="0">
                <a:hlinkClick r:id="rId8"/>
              </a:rPr>
              <a:t>LAN8720 </a:t>
            </a:r>
            <a:r>
              <a:rPr lang="en-US" dirty="0">
                <a:hlinkClick r:id="rId8"/>
              </a:rPr>
              <a:t>ETH Board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Network </a:t>
            </a: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Layers</a:t>
            </a:r>
            <a:endParaRPr lang="en-US" sz="4400" b="1" dirty="0">
              <a:solidFill>
                <a:srgbClr val="FFFFFF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5" y="1460287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Network Layers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220954" y="1958921"/>
            <a:ext cx="7790965" cy="1140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Network layers are a way to organize communication functions in a network. Each layer has a specific role, like sending data, routing, or error checking, to make devices communicate efficiently.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664137" y="3346256"/>
            <a:ext cx="101446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     </a:t>
            </a:r>
            <a:r>
              <a:rPr lang="en-US" sz="2400" b="1" dirty="0" smtClean="0">
                <a:solidFill>
                  <a:schemeClr val="bg1"/>
                </a:solidFill>
              </a:rPr>
              <a:t>The OSI </a:t>
            </a:r>
            <a:r>
              <a:rPr lang="en-US" sz="1600" b="1" dirty="0">
                <a:solidFill>
                  <a:schemeClr val="bg1"/>
                </a:solidFill>
              </a:rPr>
              <a:t>(Open Systems Interconnection</a:t>
            </a:r>
            <a:r>
              <a:rPr lang="en-US" sz="1600" b="1" dirty="0" smtClean="0">
                <a:solidFill>
                  <a:schemeClr val="bg1"/>
                </a:solidFill>
              </a:rPr>
              <a:t>) </a:t>
            </a:r>
            <a:r>
              <a:rPr lang="en-US" sz="2400" b="1" dirty="0" smtClean="0">
                <a:solidFill>
                  <a:schemeClr val="bg1"/>
                </a:solidFill>
              </a:rPr>
              <a:t>Model (The 7-Layer Network Stack)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Physical </a:t>
            </a:r>
            <a:r>
              <a:rPr lang="en-US" sz="2400" b="1" dirty="0">
                <a:solidFill>
                  <a:schemeClr val="bg1"/>
                </a:solidFill>
              </a:rPr>
              <a:t>Layer</a:t>
            </a:r>
            <a:r>
              <a:rPr lang="en-US" sz="2400" dirty="0">
                <a:solidFill>
                  <a:schemeClr val="bg1"/>
                </a:solidFill>
              </a:rPr>
              <a:t> – The actual signals (radio waves, cables, voltage).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Data Link Layer</a:t>
            </a:r>
            <a:r>
              <a:rPr lang="en-US" sz="2400" dirty="0">
                <a:solidFill>
                  <a:schemeClr val="bg1"/>
                </a:solidFill>
              </a:rPr>
              <a:t> – Local network </a:t>
            </a:r>
            <a:r>
              <a:rPr lang="en-US" sz="2000" dirty="0">
                <a:solidFill>
                  <a:schemeClr val="bg1"/>
                </a:solidFill>
              </a:rPr>
              <a:t>communication (MAC addresses, frames).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Network Layer</a:t>
            </a:r>
            <a:r>
              <a:rPr lang="en-US" sz="2400" dirty="0">
                <a:solidFill>
                  <a:schemeClr val="bg1"/>
                </a:solidFill>
              </a:rPr>
              <a:t> – Routing between networks (IP addresses).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Transport Layer</a:t>
            </a:r>
            <a:r>
              <a:rPr lang="en-US" sz="2400" dirty="0">
                <a:solidFill>
                  <a:schemeClr val="bg1"/>
                </a:solidFill>
              </a:rPr>
              <a:t> – Reliable connection &amp; data delivery (TCP/UDP).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Session Layer</a:t>
            </a:r>
            <a:r>
              <a:rPr lang="en-US" sz="2400" dirty="0">
                <a:solidFill>
                  <a:schemeClr val="bg1"/>
                </a:solidFill>
              </a:rPr>
              <a:t> – Manages sessions between devices.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Presentation Layer</a:t>
            </a:r>
            <a:r>
              <a:rPr lang="en-US" sz="2400" dirty="0">
                <a:solidFill>
                  <a:schemeClr val="bg1"/>
                </a:solidFill>
              </a:rPr>
              <a:t> – Data formatting, encoding, encryption.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Application </a:t>
            </a:r>
            <a:r>
              <a:rPr lang="en-US" sz="2200" b="1" dirty="0" smtClean="0">
                <a:solidFill>
                  <a:schemeClr val="bg1"/>
                </a:solidFill>
              </a:rPr>
              <a:t>Layer</a:t>
            </a:r>
            <a:r>
              <a:rPr lang="en-US" sz="2200" dirty="0" smtClean="0">
                <a:solidFill>
                  <a:schemeClr val="bg1"/>
                </a:solidFill>
              </a:rPr>
              <a:t> – What applications </a:t>
            </a:r>
            <a:r>
              <a:rPr lang="en-US" sz="2000" dirty="0" smtClean="0">
                <a:solidFill>
                  <a:schemeClr val="bg1"/>
                </a:solidFill>
              </a:rPr>
              <a:t>use (HTTP, MQTT, browsers, apps).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7 OSI Layer: The Building Blocks of Networking - Telkom University Jakar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832" y="711130"/>
            <a:ext cx="5137030" cy="71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38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4 -</a:t>
            </a:r>
            <a:r>
              <a:rPr lang="en-US" sz="4400" b="1" dirty="0">
                <a:solidFill>
                  <a:schemeClr val="bg1"/>
                </a:solidFill>
              </a:rPr>
              <a:t> Transport Layer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4000" dirty="0" smtClean="0">
                <a:solidFill>
                  <a:schemeClr val="bg1"/>
                </a:solidFill>
              </a:rPr>
              <a:t> TCP </a:t>
            </a:r>
            <a:r>
              <a:rPr lang="en-US" sz="4000" dirty="0">
                <a:solidFill>
                  <a:schemeClr val="bg1"/>
                </a:solidFill>
              </a:rPr>
              <a:t>- UDP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05" r="9130"/>
          <a:stretch/>
        </p:blipFill>
        <p:spPr>
          <a:xfrm>
            <a:off x="6297282" y="-1"/>
            <a:ext cx="8333117" cy="5361461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5</a:t>
            </a:r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7867" y="1888915"/>
            <a:ext cx="611370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TCP (Transmission Control Protocol)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Reliable, ordered, and error-checked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handshakes, acknowledgments, and retransmission.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for HTTP, MQTT, HTTPS, and most web traffic.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07867" y="5871872"/>
            <a:ext cx="9818841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UDP (User Datagram Protocol)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Fast, connectionless, and lightweight.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No handshakes or retransmission — “send and forget.”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Perfect for real-time data, broadcasting, and low-latency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TCP/IP</a:t>
            </a:r>
            <a:r>
              <a:rPr lang="en-US" sz="4400" dirty="0">
                <a:solidFill>
                  <a:schemeClr val="bg1"/>
                </a:solidFill>
              </a:rPr>
              <a:t>: The Foundation of Internet Communication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>
                <a:solidFill>
                  <a:srgbClr val="E2E6E9"/>
                </a:solidFill>
                <a:ea typeface="Source Sans Pro Bold" pitchFamily="34" charset="-122"/>
              </a:rPr>
              <a:t>6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3226" y="1206045"/>
            <a:ext cx="3955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TCP/IP </a:t>
            </a:r>
            <a:r>
              <a:rPr lang="en-US" sz="2400" dirty="0">
                <a:solidFill>
                  <a:schemeClr val="bg1"/>
                </a:solidFill>
              </a:rPr>
              <a:t>is the core communication model used by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networks. TCP provides reliable, ordered data delivery with retransmission and acknowledgment, while IP handles addressing and routing between devices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03" b="20151"/>
          <a:stretch/>
        </p:blipFill>
        <p:spPr>
          <a:xfrm>
            <a:off x="5092810" y="1287165"/>
            <a:ext cx="9442517" cy="5281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867" y="6866038"/>
            <a:ext cx="111579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| Ethernet Header </a:t>
            </a:r>
            <a:r>
              <a:rPr lang="en-US" sz="2000" dirty="0" smtClean="0">
                <a:solidFill>
                  <a:schemeClr val="bg1"/>
                </a:solidFill>
              </a:rPr>
              <a:t>    |        IP </a:t>
            </a:r>
            <a:r>
              <a:rPr lang="en-US" sz="2000" dirty="0">
                <a:solidFill>
                  <a:schemeClr val="bg1"/>
                </a:solidFill>
              </a:rPr>
              <a:t>Header        </a:t>
            </a:r>
            <a:r>
              <a:rPr lang="en-US" sz="2000" dirty="0" smtClean="0">
                <a:solidFill>
                  <a:schemeClr val="bg1"/>
                </a:solidFill>
              </a:rPr>
              <a:t>         </a:t>
            </a:r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smtClean="0">
                <a:solidFill>
                  <a:schemeClr val="bg1"/>
                </a:solidFill>
              </a:rPr>
              <a:t>    TCP </a:t>
            </a:r>
            <a:r>
              <a:rPr lang="en-US" sz="2000" dirty="0">
                <a:solidFill>
                  <a:schemeClr val="bg1"/>
                </a:solidFill>
              </a:rPr>
              <a:t>Header   </a:t>
            </a:r>
            <a:r>
              <a:rPr lang="en-US" sz="2000" dirty="0" smtClean="0">
                <a:solidFill>
                  <a:schemeClr val="bg1"/>
                </a:solidFill>
              </a:rPr>
              <a:t>                     |       </a:t>
            </a:r>
            <a:r>
              <a:rPr lang="en-US" sz="2000" dirty="0">
                <a:solidFill>
                  <a:schemeClr val="bg1"/>
                </a:solidFill>
              </a:rPr>
              <a:t>Data/Payload </a:t>
            </a:r>
            <a:r>
              <a:rPr lang="en-US" sz="2000" dirty="0" smtClean="0">
                <a:solidFill>
                  <a:schemeClr val="bg1"/>
                </a:solidFill>
              </a:rPr>
              <a:t>   |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|--------------------------|--------------------------------|-------------------------------------|-------------------------|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MAC,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MAC  </a:t>
            </a:r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IP,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IP, TTL, DSCP 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Port,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Port, </a:t>
            </a:r>
            <a:r>
              <a:rPr lang="en-US" sz="2000" dirty="0" err="1">
                <a:solidFill>
                  <a:schemeClr val="bg1"/>
                </a:solidFill>
              </a:rPr>
              <a:t>Seq</a:t>
            </a:r>
            <a:r>
              <a:rPr lang="en-US" sz="2000" dirty="0">
                <a:solidFill>
                  <a:schemeClr val="bg1"/>
                </a:solidFill>
              </a:rPr>
              <a:t>, ACK | HTTP/MQTT/... </a:t>
            </a:r>
            <a:r>
              <a:rPr lang="en-US" sz="2000" dirty="0" smtClean="0">
                <a:solidFill>
                  <a:schemeClr val="bg1"/>
                </a:solidFill>
              </a:rPr>
              <a:t>     |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6458759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3 - IP </a:t>
            </a: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Layer (Network Layer)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7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55607" y="1634553"/>
            <a:ext cx="7277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Responsible for addressing and routing packets across networks.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Adds source and destination IP addresses to each packet.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Determines the best path for data to reach its destination.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9602" y="1676390"/>
            <a:ext cx="5617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IP settings include </a:t>
            </a:r>
            <a:r>
              <a:rPr lang="en-US" sz="2400" b="1" dirty="0">
                <a:solidFill>
                  <a:schemeClr val="bg1"/>
                </a:solidFill>
              </a:rPr>
              <a:t>IP address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subnet mask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default gateway</a:t>
            </a:r>
            <a:r>
              <a:rPr lang="en-US" sz="2400" dirty="0">
                <a:solidFill>
                  <a:schemeClr val="bg1"/>
                </a:solidFill>
              </a:rPr>
              <a:t> to define the device’s identity and network path.</a:t>
            </a:r>
          </a:p>
        </p:txBody>
      </p:sp>
      <p:pic>
        <p:nvPicPr>
          <p:cNvPr id="2054" name="Picture 6" descr="What are subnets and subnetting, and how do they work? | G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01" y="4079029"/>
            <a:ext cx="6697661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is Internet Protocol (IP)? - Sanfoundr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9980"/>
          <a:stretch/>
        </p:blipFill>
        <p:spPr bwMode="auto">
          <a:xfrm>
            <a:off x="655607" y="3864635"/>
            <a:ext cx="6704784" cy="43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458095" cy="1167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chemeClr val="bg1"/>
                </a:solidFill>
              </a:rPr>
              <a:t>5 - Session </a:t>
            </a:r>
            <a:r>
              <a:rPr lang="en-US" sz="4400" b="1" dirty="0">
                <a:solidFill>
                  <a:schemeClr val="bg1"/>
                </a:solidFill>
              </a:rPr>
              <a:t>Layer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en-US" sz="4400" dirty="0" smtClean="0">
              <a:solidFill>
                <a:schemeClr val="bg1"/>
              </a:solidFill>
            </a:endParaRPr>
          </a:p>
          <a:p>
            <a:pPr>
              <a:lnSpc>
                <a:spcPts val="5500"/>
              </a:lnSpc>
            </a:pP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   Socket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8</a:t>
            </a:r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7868" y="1747948"/>
            <a:ext cx="605919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dirty="0">
                <a:solidFill>
                  <a:schemeClr val="bg1"/>
                </a:solidFill>
              </a:rPr>
              <a:t>A socket connects your application to the network.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It maps your app’s port to the transport/IP layers.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The OS handles headers, routing, and packet delivery.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Your program just sends and receives data through the socket.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sock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99" y="281821"/>
            <a:ext cx="5741200" cy="374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 Networking APIs – Implementing Clients and Serv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99" y="4192437"/>
            <a:ext cx="5741200" cy="38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33047" y="2720400"/>
            <a:ext cx="818583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Wi-Fi operates in the </a:t>
            </a:r>
            <a:r>
              <a:rPr lang="en-US" sz="2200" b="1" dirty="0">
                <a:solidFill>
                  <a:schemeClr val="bg1"/>
                </a:solidFill>
              </a:rPr>
              <a:t>bottom two layers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🔹 Layer 1—Physical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Wi-Fi uses </a:t>
            </a:r>
            <a:r>
              <a:rPr lang="en-US" sz="2200" b="1" dirty="0">
                <a:solidFill>
                  <a:schemeClr val="bg1"/>
                </a:solidFill>
              </a:rPr>
              <a:t>radio waves</a:t>
            </a:r>
            <a:r>
              <a:rPr lang="en-US" sz="2200" dirty="0">
                <a:solidFill>
                  <a:schemeClr val="bg1"/>
                </a:solidFill>
              </a:rPr>
              <a:t> to transmit bits (0s and 1s).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Uses frequencies like </a:t>
            </a:r>
            <a:r>
              <a:rPr lang="en-US" sz="2200" b="1" dirty="0">
                <a:solidFill>
                  <a:schemeClr val="bg1"/>
                </a:solidFill>
              </a:rPr>
              <a:t>2.4 GHz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b="1" dirty="0">
                <a:solidFill>
                  <a:schemeClr val="bg1"/>
                </a:solidFill>
              </a:rPr>
              <a:t>5 GHz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Handles modulation, signal strength, channels, antennas.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🔹 Layer 2—Data Link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 Wi-Fi </a:t>
            </a:r>
            <a:r>
              <a:rPr lang="en-US" sz="2200" dirty="0">
                <a:solidFill>
                  <a:schemeClr val="bg1"/>
                </a:solidFill>
              </a:rPr>
              <a:t>follows the </a:t>
            </a:r>
            <a:r>
              <a:rPr lang="en-US" sz="2200" b="1" dirty="0">
                <a:solidFill>
                  <a:schemeClr val="bg1"/>
                </a:solidFill>
              </a:rPr>
              <a:t>IEEE 802.11</a:t>
            </a:r>
            <a:r>
              <a:rPr lang="en-US" sz="2200" dirty="0">
                <a:solidFill>
                  <a:schemeClr val="bg1"/>
                </a:solidFill>
              </a:rPr>
              <a:t> standard.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 Responsible </a:t>
            </a:r>
            <a:r>
              <a:rPr lang="en-US" sz="2200" dirty="0">
                <a:solidFill>
                  <a:schemeClr val="bg1"/>
                </a:solidFill>
              </a:rPr>
              <a:t>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MAC 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Wi-Fi 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Authentication &amp; association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Managing retransmissions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Handling collisions &amp; encryption (</a:t>
            </a:r>
            <a:r>
              <a:rPr lang="en-US" sz="2200" dirty="0" smtClean="0">
                <a:solidFill>
                  <a:schemeClr val="bg1"/>
                </a:solidFill>
              </a:rPr>
              <a:t>WPA2/WPA3)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b="1" dirty="0" smtClean="0">
              <a:solidFill>
                <a:schemeClr val="bg1"/>
              </a:solidFill>
            </a:endParaRPr>
          </a:p>
          <a:p>
            <a:pPr lvl="1"/>
            <a:r>
              <a:rPr lang="en-US" sz="2200" b="1" dirty="0" smtClean="0">
                <a:solidFill>
                  <a:schemeClr val="bg1"/>
                </a:solidFill>
              </a:rPr>
              <a:t>Wi-Fi </a:t>
            </a:r>
            <a:r>
              <a:rPr lang="en-US" sz="2200" b="1" dirty="0">
                <a:solidFill>
                  <a:schemeClr val="bg1"/>
                </a:solidFill>
              </a:rPr>
              <a:t>= 802.11 protocol at Layer 1 + Layer 2.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IP, TCP, HTTP, etc. sit above Wi-Fi.</a:t>
            </a:r>
          </a:p>
        </p:txBody>
      </p:sp>
      <p:pic>
        <p:nvPicPr>
          <p:cNvPr id="1026" name="Picture 2" descr="IEEE 802.11 Standards Exclusive Introduction » NetworkUst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1"/>
          <a:stretch/>
        </p:blipFill>
        <p:spPr bwMode="auto">
          <a:xfrm>
            <a:off x="8744811" y="3247851"/>
            <a:ext cx="5665670" cy="47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Fi Channels: Complete Guide with Tips to Boost Signal Performa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11" y="551917"/>
            <a:ext cx="5758267" cy="2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9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95136" y="351762"/>
            <a:ext cx="548824" cy="41810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997260" y="436534"/>
            <a:ext cx="2719758" cy="49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What is </a:t>
            </a:r>
            <a:r>
              <a:rPr lang="en-US" sz="3600" b="1" dirty="0" err="1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WiFi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97260" y="935168"/>
            <a:ext cx="7415220" cy="156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Wi-Fi stands for Wireless Fidelity</a:t>
            </a: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.  It’s 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a marketing term (not a strict technical acronym) used to describe </a:t>
            </a:r>
            <a:r>
              <a:rPr lang="en-US" sz="2400" b="1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wireless local area network (WLAN)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technology based on IEEE 802.11 standards.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8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2870</TotalTime>
  <Words>1352</Words>
  <Application>Microsoft Office PowerPoint</Application>
  <PresentationFormat>Custom</PresentationFormat>
  <Paragraphs>198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Source Sans Pro</vt:lpstr>
      <vt:lpstr>Arial</vt:lpstr>
      <vt:lpstr>Source Sans Pro Bold</vt:lpstr>
      <vt:lpstr>Abar Low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MML</cp:lastModifiedBy>
  <cp:revision>93</cp:revision>
  <dcterms:created xsi:type="dcterms:W3CDTF">2025-05-18T05:28:46Z</dcterms:created>
  <dcterms:modified xsi:type="dcterms:W3CDTF">2025-12-26T18:26:48Z</dcterms:modified>
</cp:coreProperties>
</file>